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266" r:id="rId5"/>
    <p:sldId id="273" r:id="rId6"/>
    <p:sldId id="335" r:id="rId7"/>
    <p:sldId id="425" r:id="rId8"/>
    <p:sldId id="426" r:id="rId9"/>
    <p:sldId id="427" r:id="rId10"/>
    <p:sldId id="432" r:id="rId11"/>
    <p:sldId id="440" r:id="rId12"/>
    <p:sldId id="433" r:id="rId13"/>
    <p:sldId id="434" r:id="rId14"/>
    <p:sldId id="435" r:id="rId15"/>
    <p:sldId id="436" r:id="rId16"/>
    <p:sldId id="437" r:id="rId17"/>
    <p:sldId id="442" r:id="rId18"/>
    <p:sldId id="443" r:id="rId19"/>
    <p:sldId id="444" r:id="rId20"/>
    <p:sldId id="445" r:id="rId21"/>
    <p:sldId id="446" r:id="rId22"/>
    <p:sldId id="448" r:id="rId23"/>
    <p:sldId id="449" r:id="rId24"/>
    <p:sldId id="450" r:id="rId25"/>
    <p:sldId id="451" r:id="rId26"/>
    <p:sldId id="268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63A9"/>
    <a:srgbClr val="F6921F"/>
    <a:srgbClr val="237DA0"/>
    <a:srgbClr val="BF4856"/>
    <a:srgbClr val="E77AAE"/>
    <a:srgbClr val="53575B"/>
    <a:srgbClr val="3AB2E6"/>
    <a:srgbClr val="F8D902"/>
    <a:srgbClr val="50BEA2"/>
    <a:srgbClr val="F14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64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70764-2AA9-46FA-AFA8-3F57FBD5DDAC}" type="datetimeFigureOut">
              <a:rPr lang="en-ZA" smtClean="0"/>
              <a:t>2025/07/28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415DA-71F0-4304-9640-6EABBC087A4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5609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Title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73001D11-C790-4427-B645-3EAEBE005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39068EB-DBA6-4F95-AEC3-4952503F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ABAC3B-3408-4F8C-926E-26D63A50D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13" name="Picture 12" descr="Text, logo&#10;&#10;Description automatically generated">
            <a:extLst>
              <a:ext uri="{FF2B5EF4-FFF2-40B4-BE49-F238E27FC236}">
                <a16:creationId xmlns:a16="http://schemas.microsoft.com/office/drawing/2014/main" id="{9D4FBD47-0477-3A56-F02A-B059996E0A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93" y="5443673"/>
            <a:ext cx="2400986" cy="1398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798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Blank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7F7-D9E1-4723-B576-14BFE5BB6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4" y="691822"/>
            <a:ext cx="10515600" cy="42961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1A43DD-04BA-4B09-BDFA-053208495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537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86D7942-54A5-42C5-B3A0-4AB2595C8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477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: Logo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0089A2D-6827-48E1-8F6D-4BA0C478F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6F5EC527-1029-D8F1-B990-F97E774264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2" y="575691"/>
            <a:ext cx="9799176" cy="5706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78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F8EF11C3-EF55-4851-986A-9B68ED5EC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48B9169-C820-4354-8B1C-84B111A1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996F498-6688-41D0-9753-8EFF1952D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24219C9-174C-79DA-3685-10FA082F4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25" y="5470531"/>
            <a:ext cx="2398529" cy="139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62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Blank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6C65CE8-12A8-415E-B009-D596112B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F5B697-1FC5-4799-AB1D-81CE99D2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43492F7-8CF0-4078-A35E-AE50B65CC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80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6664B24-D8D6-4E41-8C3B-908D138A6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D901A9A-A6A2-969A-44BF-4B5EAE1988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43" y="576000"/>
            <a:ext cx="9798115" cy="570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73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ACC294-C736-445D-A9D4-8BA9849D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362C7-782E-4A16-B4C1-17C85B600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277232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62" r:id="rId4"/>
    <p:sldLayoutId id="2147483664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2400" b="1" kern="1200" dirty="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wQTRMBAvzg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Er5SS66Ko4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3N_Zuu2bqA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E935-76E5-4600-88F1-8D1D7D7A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74" y="673315"/>
            <a:ext cx="10209293" cy="171543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ZA" sz="3600" dirty="0">
                <a:latin typeface="Gill Sans MT"/>
              </a:rPr>
              <a:t>ISP152 – Topic 4: </a:t>
            </a:r>
            <a:br>
              <a:rPr lang="en-ZA" sz="3600" dirty="0">
                <a:latin typeface="Gill Sans MT"/>
              </a:rPr>
            </a:br>
            <a:r>
              <a:rPr lang="en-GB" sz="3600" dirty="0">
                <a:latin typeface="Gill Sans MT"/>
              </a:rPr>
              <a:t>Network and Operating System security</a:t>
            </a:r>
            <a:endParaRPr lang="en-US" sz="36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1499-796C-4B48-A8CD-070B8346C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27" y="2758190"/>
            <a:ext cx="11268346" cy="25783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endParaRPr lang="en-US" sz="2800" dirty="0">
              <a:latin typeface="Gill Sans MT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sz="2800" dirty="0">
                <a:latin typeface="Gill Sans MT"/>
              </a:rPr>
              <a:t>4.1 Introduction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GB" sz="2800" dirty="0">
                <a:latin typeface="Gill Sans MT"/>
              </a:rPr>
              <a:t>4.2 Network security</a:t>
            </a:r>
            <a:endParaRPr lang="en-ZA" sz="2800" dirty="0">
              <a:latin typeface="Gill Sans MT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GB" sz="2800" dirty="0">
                <a:latin typeface="Gill Sans MT"/>
              </a:rPr>
              <a:t>4.3 Operating system security</a:t>
            </a:r>
            <a:endParaRPr lang="en-ZA" sz="2800" dirty="0">
              <a:latin typeface="Gill Sans MT"/>
            </a:endParaRPr>
          </a:p>
          <a:p>
            <a:pPr algn="l"/>
            <a:r>
              <a:rPr lang="en-GB" sz="2800" dirty="0">
                <a:latin typeface="Gill Sans MT"/>
              </a:rPr>
              <a:t>4.4 Security for mobile, embedded and IoT devices</a:t>
            </a:r>
            <a:endParaRPr lang="en-ZA" sz="2800" dirty="0">
              <a:latin typeface="Gill Sans MT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</a:pPr>
            <a:endParaRPr lang="en-US" sz="2800" dirty="0">
              <a:latin typeface="Gill Sans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451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0B56-0916-B1D8-560C-31A317529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9EF6-37CE-6D36-8575-D3C28FEC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(4.2) </a:t>
            </a:r>
            <a:r>
              <a:rPr lang="en-GB" sz="2500" dirty="0">
                <a:latin typeface="Gill Sans MT"/>
              </a:rPr>
              <a:t>Network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796D4-25D6-11F3-3EA0-5D0F9688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Activity</a:t>
            </a:r>
            <a:endParaRPr lang="en-ZA" dirty="0"/>
          </a:p>
          <a:p>
            <a:pPr marL="0" indent="0">
              <a:buNone/>
            </a:pPr>
            <a:r>
              <a:rPr lang="en-GB" dirty="0"/>
              <a:t> </a:t>
            </a:r>
            <a:endParaRPr lang="en-ZA" dirty="0"/>
          </a:p>
          <a:p>
            <a:r>
              <a:rPr lang="en-GB" dirty="0"/>
              <a:t>Watch the following video: </a:t>
            </a:r>
            <a:endParaRPr lang="en-ZA" dirty="0"/>
          </a:p>
          <a:p>
            <a:r>
              <a:rPr lang="en-GB" dirty="0"/>
              <a:t>Title:</a:t>
            </a:r>
            <a:r>
              <a:rPr lang="en-GB" cap="all" dirty="0"/>
              <a:t> </a:t>
            </a:r>
            <a:r>
              <a:rPr lang="en-GB" dirty="0"/>
              <a:t>What is a VPN and How Does it Work? [SHORT Video Explainer]</a:t>
            </a:r>
            <a:endParaRPr lang="en-ZA" dirty="0"/>
          </a:p>
          <a:p>
            <a:r>
              <a:rPr lang="en-GB" dirty="0"/>
              <a:t>Link: </a:t>
            </a:r>
            <a:r>
              <a:rPr lang="en-GB" u="sng" dirty="0">
                <a:hlinkClick r:id="rId2"/>
              </a:rPr>
              <a:t>https://www.youtube.com/watch?v=_wQTRMBAvzg</a:t>
            </a:r>
            <a:endParaRPr lang="en-ZA" dirty="0"/>
          </a:p>
          <a:p>
            <a:r>
              <a:rPr lang="en-GB" dirty="0"/>
              <a:t>Time allocation: 04:19</a:t>
            </a:r>
            <a:endParaRPr lang="en-ZA" dirty="0"/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135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F016-EA6B-4418-4E1C-944D0D92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3EC9-F97E-DCE8-D19B-3BBF8D87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(4.2) </a:t>
            </a:r>
            <a:r>
              <a:rPr lang="en-GB" sz="2500" dirty="0">
                <a:latin typeface="Gill Sans MT"/>
              </a:rPr>
              <a:t>Network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60895-A24E-84D5-68DA-8A434334F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b="1" dirty="0"/>
              <a:t>4.2.3	Network security tools</a:t>
            </a:r>
            <a:endParaRPr lang="en-ZA" b="1" dirty="0"/>
          </a:p>
          <a:p>
            <a:pPr marL="0" indent="0" algn="just">
              <a:buNone/>
            </a:pPr>
            <a:endParaRPr lang="en-GB" sz="2400" dirty="0"/>
          </a:p>
          <a:p>
            <a:r>
              <a:rPr lang="en-US" sz="2400" dirty="0"/>
              <a:t>Regular monitoring helps detect and fix network vulnerabilities.</a:t>
            </a:r>
          </a:p>
          <a:p>
            <a:endParaRPr lang="en-US" sz="2400" dirty="0"/>
          </a:p>
          <a:p>
            <a:r>
              <a:rPr lang="en-US" sz="2400" dirty="0"/>
              <a:t>Use attacker-like tools to test your network’s </a:t>
            </a:r>
            <a:r>
              <a:rPr lang="en-US" sz="2400" dirty="0" err="1"/>
              <a:t>defences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Watch for </a:t>
            </a:r>
            <a:r>
              <a:rPr lang="en-US" sz="2400" dirty="0" err="1"/>
              <a:t>unauthorised</a:t>
            </a:r>
            <a:r>
              <a:rPr lang="en-US" sz="2400" dirty="0"/>
              <a:t> wireless devices with </a:t>
            </a:r>
            <a:r>
              <a:rPr lang="en-US" sz="2400" dirty="0" err="1"/>
              <a:t>specialised</a:t>
            </a:r>
            <a:r>
              <a:rPr lang="en-US" sz="2400" dirty="0"/>
              <a:t> detectors.</a:t>
            </a:r>
          </a:p>
          <a:p>
            <a:pPr marL="0" indent="0" algn="just">
              <a:buNone/>
            </a:pPr>
            <a:endParaRPr lang="en-GB" sz="2400" dirty="0"/>
          </a:p>
        </p:txBody>
      </p:sp>
      <p:pic>
        <p:nvPicPr>
          <p:cNvPr id="1029" name="Picture 5" descr="What Is Wi-Fi? - Definition and Types - Cisco">
            <a:extLst>
              <a:ext uri="{FF2B5EF4-FFF2-40B4-BE49-F238E27FC236}">
                <a16:creationId xmlns:a16="http://schemas.microsoft.com/office/drawing/2014/main" id="{9D2BD81A-4711-8B2F-CF05-DD1E13314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36" y="4268650"/>
            <a:ext cx="4240763" cy="2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9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7F10-38DF-F491-3095-C9683752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536D-F436-04F7-7233-3BF87CF6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(4.2) </a:t>
            </a:r>
            <a:r>
              <a:rPr lang="en-GB" sz="2500" dirty="0">
                <a:latin typeface="Gill Sans MT"/>
              </a:rPr>
              <a:t>Network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B07E-480F-6C3B-EA82-394049D6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Key security testing tools:</a:t>
            </a:r>
          </a:p>
          <a:p>
            <a:pPr marL="0" indent="0">
              <a:buNone/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Scanners: find hosts, OS types, and open ports.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Packet sniffers: capture and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analyse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network traffic.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Honeypots: lure attackers to study their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behaviour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Firewall tools: map firewall structure and find weaknesses.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Combine secure design, firewalls, and regular monitoring to maintain strong network security.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3551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AF7D3-39DC-70D1-5043-63C80A7BC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A366-EBD4-6D6E-0689-8AB52507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(4.3) </a:t>
            </a:r>
            <a:r>
              <a:rPr lang="en-GB" sz="2500" dirty="0">
                <a:latin typeface="Gill Sans MT"/>
              </a:rPr>
              <a:t>Operating system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F457B-0840-9E13-6231-015AF7A5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411333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b="1" dirty="0"/>
              <a:t>4.3.1	Managing operating system security</a:t>
            </a:r>
            <a:endParaRPr lang="en-ZA" b="1" dirty="0"/>
          </a:p>
          <a:p>
            <a:pPr marL="0" indent="0" algn="just">
              <a:buNone/>
            </a:pPr>
            <a:endParaRPr lang="en-GB" sz="2400" dirty="0"/>
          </a:p>
          <a:p>
            <a:r>
              <a:rPr lang="en-US" sz="2400" dirty="0"/>
              <a:t>An operating system (OS) enables basic functions of a computing device.</a:t>
            </a:r>
          </a:p>
          <a:p>
            <a:r>
              <a:rPr lang="en-US" sz="2400" dirty="0"/>
              <a:t>Common OS options: </a:t>
            </a:r>
            <a:r>
              <a:rPr lang="en-US" sz="2400" u="sng" dirty="0">
                <a:solidFill>
                  <a:schemeClr val="accent1"/>
                </a:solidFill>
              </a:rPr>
              <a:t>Linux, Microsoft Windows, and Apple macOS.</a:t>
            </a:r>
          </a:p>
          <a:p>
            <a:r>
              <a:rPr lang="en-US" sz="2400" dirty="0"/>
              <a:t>OS security is crucial for protecting data, processes, and applications.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Key protection methods:</a:t>
            </a:r>
          </a:p>
          <a:p>
            <a:r>
              <a:rPr lang="en-US" sz="2400" dirty="0"/>
              <a:t>OS hardening</a:t>
            </a:r>
          </a:p>
          <a:p>
            <a:r>
              <a:rPr lang="en-US" sz="2400" dirty="0"/>
              <a:t>Anti-malware tools</a:t>
            </a:r>
          </a:p>
          <a:p>
            <a:r>
              <a:rPr lang="en-US" sz="2400" dirty="0"/>
              <a:t>OS security tools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8194" name="Picture 2" descr="Introduction To Different Operating Systems: Windows, MacOS, Linux">
            <a:extLst>
              <a:ext uri="{FF2B5EF4-FFF2-40B4-BE49-F238E27FC236}">
                <a16:creationId xmlns:a16="http://schemas.microsoft.com/office/drawing/2014/main" id="{F8C6EF16-3E1A-DC0B-CA4B-F7C748970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747" y="4360293"/>
            <a:ext cx="3862663" cy="217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9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98CAD-B264-E47A-F061-D602A013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7669-AC47-C720-3879-B2F53CEE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(4.3) </a:t>
            </a:r>
            <a:r>
              <a:rPr lang="en-GB" sz="2500" dirty="0">
                <a:latin typeface="Gill Sans MT"/>
              </a:rPr>
              <a:t>Operating system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134F-973B-8FCC-FA34-B6C0306F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b="1" dirty="0"/>
              <a:t>4.3.2	Operating system hardening</a:t>
            </a:r>
            <a:endParaRPr lang="en-ZA" b="1" dirty="0"/>
          </a:p>
          <a:p>
            <a:pPr marL="0" indent="0" algn="just">
              <a:buNone/>
            </a:pPr>
            <a:endParaRPr lang="en-GB" sz="2400" dirty="0"/>
          </a:p>
          <a:p>
            <a:pPr marL="0" indent="0">
              <a:buNone/>
            </a:pPr>
            <a:r>
              <a:rPr lang="en-US" sz="2400" dirty="0"/>
              <a:t>Operating system hardening reduces the system’s attack surface.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Key strategies include: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Remove unnecessary software – unused apps may have vulnerabilities.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Disable non-essential services – streamline startup to reduce exposure.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Alter default accounts – remove or rename, and change passwords.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Apply least privilege – give users only the access they need.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Regularly update software – patch known vulnerabilities.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Enable logging and auditing – track login activity and system changes.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8055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4D930-6A71-2811-B27B-812326183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E67D-E040-3601-99B4-F8A7E45B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(4.3) </a:t>
            </a:r>
            <a:r>
              <a:rPr lang="en-GB" sz="2500" dirty="0">
                <a:latin typeface="Gill Sans MT"/>
              </a:rPr>
              <a:t>Operating system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A31AD-988F-B91B-B60E-1E401460B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b="1" dirty="0"/>
              <a:t>4.3.3	Anti-malware tools</a:t>
            </a:r>
            <a:endParaRPr lang="en-ZA" b="1" dirty="0"/>
          </a:p>
          <a:p>
            <a:pPr marL="0" indent="0" algn="just">
              <a:buNone/>
            </a:pPr>
            <a:endParaRPr lang="en-GB" sz="2400" dirty="0"/>
          </a:p>
          <a:p>
            <a:r>
              <a:rPr lang="en-US" sz="2400" dirty="0"/>
              <a:t>Anti-malware tools protect operating systems from attacks.</a:t>
            </a:r>
          </a:p>
          <a:p>
            <a:endParaRPr lang="en-US" sz="2400" dirty="0"/>
          </a:p>
          <a:p>
            <a:r>
              <a:rPr lang="en-US" sz="2400" dirty="0"/>
              <a:t>Anti-malware apps detect threats via malware signatures or unusual </a:t>
            </a:r>
            <a:r>
              <a:rPr lang="en-US" sz="2400" dirty="0" err="1"/>
              <a:t>behaviour</a:t>
            </a:r>
            <a:r>
              <a:rPr lang="en-US" sz="2400" dirty="0"/>
              <a:t>; threats are deleted or quarantined.</a:t>
            </a:r>
          </a:p>
          <a:p>
            <a:endParaRPr lang="en-US" sz="2400" dirty="0"/>
          </a:p>
          <a:p>
            <a:r>
              <a:rPr lang="en-US" sz="2400" dirty="0"/>
              <a:t>Executable space protection blocks code execution in certain memory areas, stopping some malware.</a:t>
            </a:r>
          </a:p>
          <a:p>
            <a:endParaRPr lang="en-US" sz="2400" dirty="0"/>
          </a:p>
          <a:p>
            <a:r>
              <a:rPr lang="en-US" sz="2400" dirty="0"/>
              <a:t>Software firewalls &amp; host intrusion detection add advanced intrusion rules and management on top of basic firewall hardware features.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9218" name="Picture 2" descr="Most popular Antivirus application for android | acceptlive">
            <a:extLst>
              <a:ext uri="{FF2B5EF4-FFF2-40B4-BE49-F238E27FC236}">
                <a16:creationId xmlns:a16="http://schemas.microsoft.com/office/drawing/2014/main" id="{7A482279-1C9D-835D-6D0E-9C085390A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534" y="239086"/>
            <a:ext cx="3040464" cy="19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1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E22DF-CD9D-2319-0CC5-1D4DC71E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01A7-292A-D86E-4FB8-84DFB141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(4.3) </a:t>
            </a:r>
            <a:r>
              <a:rPr lang="en-GB" sz="2500" dirty="0">
                <a:latin typeface="Gill Sans MT"/>
              </a:rPr>
              <a:t>Operating system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8801-3C86-90B2-EA24-EAB1315A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b="1" dirty="0"/>
              <a:t>4.3.4	Operating system security tools</a:t>
            </a:r>
            <a:endParaRPr lang="en-ZA" b="1" dirty="0"/>
          </a:p>
          <a:p>
            <a:pPr marL="0" indent="0" algn="just">
              <a:buNone/>
            </a:pPr>
            <a:endParaRPr lang="en-GB" sz="2400" dirty="0"/>
          </a:p>
          <a:p>
            <a:pPr marL="0" indent="0">
              <a:buNone/>
            </a:pPr>
            <a:r>
              <a:rPr lang="en-US" sz="2400" u="sng" dirty="0">
                <a:solidFill>
                  <a:schemeClr val="accent4">
                    <a:lumMod val="50000"/>
                  </a:schemeClr>
                </a:solidFill>
              </a:rPr>
              <a:t>Security tools for host assessment include:</a:t>
            </a:r>
          </a:p>
          <a:p>
            <a:pPr marL="0" indent="0">
              <a:buNone/>
            </a:pPr>
            <a:endParaRPr lang="en-US" sz="2400" u="sng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Scanners: </a:t>
            </a:r>
            <a:r>
              <a:rPr lang="en-US" sz="2400" dirty="0"/>
              <a:t>detect open ports and identify running services/versions.</a:t>
            </a: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Vulnerability assessment tools: </a:t>
            </a:r>
            <a:r>
              <a:rPr lang="en-US" sz="2400" dirty="0"/>
              <a:t>find known weaknesses in network services.</a:t>
            </a: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Exploit frameworks: </a:t>
            </a:r>
            <a:r>
              <a:rPr lang="en-US" sz="2400" dirty="0"/>
              <a:t>simulate attacks using software flaws to test </a:t>
            </a:r>
            <a:r>
              <a:rPr lang="en-US" sz="2400" dirty="0" err="1"/>
              <a:t>defences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Combine these with firewalls, OS hardening, and regular monitoring for strong network security management.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45929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EC9B4-4CAD-61E7-1E90-241DC7B1B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EA7C-8B74-D90F-5FA4-24107D4A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(4.3) </a:t>
            </a:r>
            <a:r>
              <a:rPr lang="en-GB" sz="2500" dirty="0">
                <a:latin typeface="Gill Sans MT"/>
              </a:rPr>
              <a:t>Operating system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892FB-592A-E786-F718-B805B68E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Activity</a:t>
            </a:r>
            <a:endParaRPr lang="en-ZA" dirty="0"/>
          </a:p>
          <a:p>
            <a:endParaRPr lang="en-ZA" dirty="0"/>
          </a:p>
          <a:p>
            <a:r>
              <a:rPr lang="en-GB" dirty="0"/>
              <a:t>Watch the following video: </a:t>
            </a:r>
            <a:endParaRPr lang="en-ZA" dirty="0"/>
          </a:p>
          <a:p>
            <a:r>
              <a:rPr lang="en-GB" dirty="0"/>
              <a:t>Title:</a:t>
            </a:r>
            <a:r>
              <a:rPr lang="en-GB" cap="all" dirty="0"/>
              <a:t> </a:t>
            </a:r>
            <a:r>
              <a:rPr lang="en-GB" dirty="0"/>
              <a:t>Basics for building a System Security Plan - SSP</a:t>
            </a:r>
            <a:endParaRPr lang="en-ZA" dirty="0"/>
          </a:p>
          <a:p>
            <a:r>
              <a:rPr lang="en-GB" dirty="0"/>
              <a:t>Link: </a:t>
            </a:r>
            <a:r>
              <a:rPr lang="en-GB" u="sng" dirty="0">
                <a:hlinkClick r:id="rId2"/>
              </a:rPr>
              <a:t>https://www.youtube.com/watch?v=DEr5SS66Ko4</a:t>
            </a:r>
            <a:endParaRPr lang="en-ZA" dirty="0"/>
          </a:p>
          <a:p>
            <a:r>
              <a:rPr lang="en-GB" dirty="0"/>
              <a:t>Time allocation: 03:43</a:t>
            </a:r>
            <a:endParaRPr lang="en-ZA" dirty="0"/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4902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2286E-DC8A-E9EA-060E-BA2B4FE00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29CA-9595-5113-E9E3-8D7F3973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(4.4) </a:t>
            </a:r>
            <a:r>
              <a:rPr lang="en-GB" sz="2500" dirty="0">
                <a:latin typeface="Gill Sans MT"/>
              </a:rPr>
              <a:t>Security for mobile, embedded and IoT devices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1C6F-C4D6-F8D3-CA41-6ED840FCA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9216748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b="1" dirty="0"/>
              <a:t>4.4.1	Security for mobile, embedded and IoT devices</a:t>
            </a:r>
            <a:endParaRPr lang="en-ZA" b="1" dirty="0"/>
          </a:p>
          <a:p>
            <a:pPr marL="0" indent="0" algn="just">
              <a:buNone/>
            </a:pPr>
            <a:endParaRPr lang="en-GB" sz="2400" dirty="0"/>
          </a:p>
          <a:p>
            <a:pPr marL="0" indent="0">
              <a:buNone/>
            </a:pPr>
            <a:r>
              <a:rPr lang="en-ZA" sz="2400" dirty="0"/>
              <a:t>Info security must also cover mobile and embedded devices, not just computers.</a:t>
            </a:r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r>
              <a:rPr lang="en-ZA" sz="2400" b="1" u="sng" dirty="0">
                <a:solidFill>
                  <a:srgbClr val="002060"/>
                </a:solidFill>
              </a:rPr>
              <a:t>Mobile devices (smartphones, tablets, smartwatches):</a:t>
            </a:r>
          </a:p>
          <a:p>
            <a:r>
              <a:rPr lang="en-ZA" sz="2400" dirty="0">
                <a:solidFill>
                  <a:srgbClr val="0070C0"/>
                </a:solidFill>
              </a:rPr>
              <a:t>Mobile Device Management (MDM): </a:t>
            </a:r>
            <a:r>
              <a:rPr lang="en-ZA" sz="2400" dirty="0"/>
              <a:t>centrally manages org-owned devices, enforces updates, passwords, app controls.</a:t>
            </a:r>
          </a:p>
          <a:p>
            <a:r>
              <a:rPr lang="en-ZA" sz="2400" dirty="0">
                <a:solidFill>
                  <a:srgbClr val="0070C0"/>
                </a:solidFill>
              </a:rPr>
              <a:t>BYOD policies: </a:t>
            </a:r>
            <a:r>
              <a:rPr lang="en-ZA" sz="2400" dirty="0"/>
              <a:t>regulate personal device use, but harder to monitor.</a:t>
            </a:r>
          </a:p>
          <a:p>
            <a:r>
              <a:rPr lang="en-ZA" sz="2400" dirty="0">
                <a:solidFill>
                  <a:srgbClr val="0070C0"/>
                </a:solidFill>
              </a:rPr>
              <a:t>Baseband OS (controls hardware) </a:t>
            </a:r>
            <a:r>
              <a:rPr lang="en-ZA" sz="2400" dirty="0"/>
              <a:t>often receives infrequent updates, increasing risk.</a:t>
            </a:r>
          </a:p>
          <a:p>
            <a:r>
              <a:rPr lang="en-ZA" sz="2400" dirty="0">
                <a:solidFill>
                  <a:srgbClr val="0070C0"/>
                </a:solidFill>
              </a:rPr>
              <a:t>Jailbreaking</a:t>
            </a:r>
            <a:r>
              <a:rPr lang="en-ZA" sz="2400" dirty="0"/>
              <a:t> disables security features and exposes devices to malicious apps.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10242" name="Picture 2" descr="The Pros &amp; Cons of a Bring Your Own Device Policy - Device Magic">
            <a:extLst>
              <a:ext uri="{FF2B5EF4-FFF2-40B4-BE49-F238E27FC236}">
                <a16:creationId xmlns:a16="http://schemas.microsoft.com/office/drawing/2014/main" id="{0CF9A075-B021-681C-FC52-ABFED6F1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367" y="3429000"/>
            <a:ext cx="1937639" cy="193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717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79BED-8215-FF81-4F19-7D1845549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FC88-EBFF-60FC-0E71-8C8501B0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(4.4) </a:t>
            </a:r>
            <a:r>
              <a:rPr lang="en-GB" sz="2500" dirty="0">
                <a:latin typeface="Gill Sans MT"/>
              </a:rPr>
              <a:t>Security for mobile, embedded and IoT devices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5233-C176-3DCA-BCEF-9788A533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Embedded devices: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Built into other devices (e.g., car airbags, pacemakers, water quality monitors).</a:t>
            </a:r>
          </a:p>
          <a:p>
            <a:endParaRPr lang="en-US" sz="2400" dirty="0"/>
          </a:p>
          <a:p>
            <a:r>
              <a:rPr lang="en-US" sz="2400" dirty="0"/>
              <a:t>Common in medical and industrial control systems — must be secured against attack.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11266" name="Picture 2" descr="Key advantages of adopting a centralised patient medical record system">
            <a:extLst>
              <a:ext uri="{FF2B5EF4-FFF2-40B4-BE49-F238E27FC236}">
                <a16:creationId xmlns:a16="http://schemas.microsoft.com/office/drawing/2014/main" id="{D783E708-8E3D-F3A9-1AF0-BAAFE3D0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81" y="3751920"/>
            <a:ext cx="5405278" cy="27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ndustrial Automation Control Systems – AutoControl Global">
            <a:extLst>
              <a:ext uri="{FF2B5EF4-FFF2-40B4-BE49-F238E27FC236}">
                <a16:creationId xmlns:a16="http://schemas.microsoft.com/office/drawing/2014/main" id="{7B9DBF70-92E1-7A43-F91A-B5753C3B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39" y="3751919"/>
            <a:ext cx="4186980" cy="279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6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D8BD-95E2-01D4-4C0C-108BFED2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ZA"/>
              <a:t>Module Outcomes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DDA1F-ED2B-3FD1-D219-18023B260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Demonstrate an understanding of the Open Systems Interconnection (OSI) model and common network architectures.</a:t>
            </a:r>
          </a:p>
          <a:p>
            <a:pPr marL="457200" lvl="0" indent="-457200">
              <a:buFont typeface="+mj-lt"/>
              <a:buAutoNum type="arabicPeriod"/>
            </a:pPr>
            <a:endParaRPr lang="en-GB" dirty="0">
              <a:solidFill>
                <a:srgbClr val="C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Identify the key hardware and software components found in computer networks.</a:t>
            </a:r>
          </a:p>
          <a:p>
            <a:pPr marL="457200" lvl="0" indent="-457200">
              <a:buFont typeface="+mj-lt"/>
              <a:buAutoNum type="arabicPeriod"/>
            </a:pPr>
            <a:endParaRPr lang="en-ZA" dirty="0">
              <a:solidFill>
                <a:srgbClr val="C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GB" dirty="0"/>
              <a:t>Participate in the implementation of the basic principles that underpin the protection of information assets (identification, authentication, etc).</a:t>
            </a:r>
          </a:p>
          <a:p>
            <a:pPr marL="457200" lvl="0" indent="-457200">
              <a:buFont typeface="+mj-lt"/>
              <a:buAutoNum type="arabicPeriod"/>
            </a:pPr>
            <a:endParaRPr lang="en-ZA" dirty="0"/>
          </a:p>
          <a:p>
            <a:pPr marL="457200" lvl="0" indent="-457200">
              <a:buFont typeface="+mj-lt"/>
              <a:buAutoNum type="arabicPeriod"/>
            </a:pPr>
            <a:r>
              <a:rPr lang="en-GB" dirty="0"/>
              <a:t>Identify the different stages of the operations security process, and the activities that occur within each stage.</a:t>
            </a:r>
          </a:p>
          <a:p>
            <a:pPr marL="457200" lvl="0" indent="-457200">
              <a:buFont typeface="+mj-lt"/>
              <a:buAutoNum type="arabicPeriod"/>
            </a:pPr>
            <a:endParaRPr lang="en-ZA" dirty="0">
              <a:solidFill>
                <a:srgbClr val="C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Identify common threats affecting information security at the human level, the physical level, the network level and the application level; and outline preventative measures that can be used to eliminate or manage these threats. </a:t>
            </a:r>
            <a:br>
              <a:rPr lang="en-US" sz="2000" dirty="0"/>
            </a:br>
            <a:endParaRPr lang="en-US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971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4AB9D-151D-2945-54BB-60F9ECEBF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6A09-6A4E-93BE-B087-0083345B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(4.4) </a:t>
            </a:r>
            <a:r>
              <a:rPr lang="en-GB" sz="2500" dirty="0">
                <a:latin typeface="Gill Sans MT"/>
              </a:rPr>
              <a:t>Security for mobile, embedded and IoT devices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F431-4515-9A14-86B2-76F2C2E2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Activity</a:t>
            </a:r>
            <a:endParaRPr lang="en-ZA" dirty="0"/>
          </a:p>
          <a:p>
            <a:endParaRPr lang="en-ZA" dirty="0"/>
          </a:p>
          <a:p>
            <a:r>
              <a:rPr lang="en-GB" dirty="0"/>
              <a:t>Watch the following video: </a:t>
            </a:r>
            <a:endParaRPr lang="en-ZA" dirty="0"/>
          </a:p>
          <a:p>
            <a:r>
              <a:rPr lang="en-GB" dirty="0"/>
              <a:t>Title: What is an Embedded System and What Does it Do?</a:t>
            </a:r>
            <a:endParaRPr lang="en-ZA" dirty="0"/>
          </a:p>
          <a:p>
            <a:r>
              <a:rPr lang="en-GB" dirty="0"/>
              <a:t>Link: </a:t>
            </a:r>
            <a:r>
              <a:rPr lang="en-GB" u="sng" dirty="0">
                <a:hlinkClick r:id="rId2"/>
              </a:rPr>
              <a:t>https://www.youtube.com/watch?v=d3N_Zuu2bqA</a:t>
            </a:r>
            <a:endParaRPr lang="en-ZA" dirty="0"/>
          </a:p>
          <a:p>
            <a:r>
              <a:rPr lang="en-GB" dirty="0"/>
              <a:t>Time allocation: 01:33</a:t>
            </a:r>
            <a:endParaRPr lang="en-ZA" dirty="0"/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88938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CA954-6989-7169-0A01-5594472BE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5E9D-A6A2-86E9-7ED4-4A3516DF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(4.4) </a:t>
            </a:r>
            <a:r>
              <a:rPr lang="en-GB" sz="2500" dirty="0">
                <a:latin typeface="Gill Sans MT"/>
              </a:rPr>
              <a:t>Security for mobile, embedded and IoT devices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78320-2572-A082-C32C-A43118EE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IoT devices </a:t>
            </a:r>
            <a:r>
              <a:rPr lang="en-US" sz="2400" dirty="0"/>
              <a:t>are internet-connected but don’t run full desktop operating systems.</a:t>
            </a:r>
          </a:p>
          <a:p>
            <a:endParaRPr lang="en-US" sz="2400" dirty="0"/>
          </a:p>
          <a:p>
            <a:r>
              <a:rPr lang="en-US" sz="2400" dirty="0"/>
              <a:t>Examples: network printers, home security systems, environmental monitors.</a:t>
            </a:r>
          </a:p>
          <a:p>
            <a:endParaRPr lang="en-US" sz="2400" dirty="0"/>
          </a:p>
          <a:p>
            <a:r>
              <a:rPr lang="en-US" sz="2400" dirty="0"/>
              <a:t>Their network connectivity makes them difficult to secure and vulnerable to attack.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12290" name="Picture 2" descr="How To Secure Your IoT Devices">
            <a:extLst>
              <a:ext uri="{FF2B5EF4-FFF2-40B4-BE49-F238E27FC236}">
                <a16:creationId xmlns:a16="http://schemas.microsoft.com/office/drawing/2014/main" id="{C7EE624F-6F9A-FA81-EB41-83CDB42A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965" y="3728907"/>
            <a:ext cx="3797416" cy="284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0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B9078-643F-4F57-FC13-3D338FF40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255B-F117-22E6-1B19-1C86473A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(4.4) </a:t>
            </a:r>
            <a:r>
              <a:rPr lang="en-GB" sz="2500" dirty="0">
                <a:latin typeface="Gill Sans MT"/>
              </a:rPr>
              <a:t>Security for mobile, embedded and IoT devices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8CEC-C068-3E4C-49D2-81CFC9DC9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Activity</a:t>
            </a:r>
            <a:endParaRPr lang="en-ZA" dirty="0"/>
          </a:p>
          <a:p>
            <a:endParaRPr lang="en-ZA" dirty="0"/>
          </a:p>
          <a:p>
            <a:r>
              <a:rPr lang="en-GB" dirty="0"/>
              <a:t>Write down two innovative features involving IoT devices that could enhance the functioning or performance of self-driving vehicles.  </a:t>
            </a:r>
            <a:endParaRPr lang="en-ZA" dirty="0"/>
          </a:p>
          <a:p>
            <a:r>
              <a:rPr lang="en-GB" dirty="0"/>
              <a:t>Time allocation: 10 minutes</a:t>
            </a:r>
            <a:endParaRPr lang="en-ZA" dirty="0"/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50421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4755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CE0CB-AD9F-B231-433E-FDE1F6896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EC405-7703-5D4F-F7C1-6EEA579E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 fontScale="90000"/>
          </a:bodyPr>
          <a:lstStyle/>
          <a:p>
            <a:r>
              <a:rPr lang="en-US" sz="2800" dirty="0">
                <a:latin typeface="Gill Sans MT"/>
              </a:rPr>
              <a:t>(4.1)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1CB0-19DE-32CF-3B17-E8FCDD5F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GB" sz="2800" b="1" dirty="0">
                <a:latin typeface="Gill Sans MT"/>
              </a:rPr>
              <a:t>In this topic, you will gain knowledge in the following areas: </a:t>
            </a:r>
          </a:p>
          <a:p>
            <a:pPr marL="0" indent="0" algn="l">
              <a:lnSpc>
                <a:spcPct val="130000"/>
              </a:lnSpc>
              <a:buNone/>
            </a:pPr>
            <a:endParaRPr lang="en-ZA" sz="2800" b="1" dirty="0">
              <a:latin typeface="Gill Sans MT"/>
            </a:endParaRPr>
          </a:p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GB" sz="2800" dirty="0">
                <a:latin typeface="Gill Sans MT"/>
              </a:rPr>
              <a:t>4.2 Network security</a:t>
            </a:r>
            <a:endParaRPr lang="en-ZA" sz="2800" dirty="0">
              <a:latin typeface="Gill Sans MT"/>
            </a:endParaRPr>
          </a:p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GB" sz="2800" dirty="0">
                <a:latin typeface="Gill Sans MT"/>
              </a:rPr>
              <a:t>4.3 Operating system security</a:t>
            </a:r>
            <a:endParaRPr lang="en-ZA" sz="2800" dirty="0">
              <a:latin typeface="Gill Sans MT"/>
            </a:endParaRPr>
          </a:p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GB" sz="2800" dirty="0">
                <a:latin typeface="Gill Sans MT"/>
              </a:rPr>
              <a:t>4.4 Security for mobile, embedded and IoT devices</a:t>
            </a:r>
            <a:endParaRPr lang="en-ZA" sz="2800" dirty="0">
              <a:latin typeface="Gill Sans MT"/>
            </a:endParaRPr>
          </a:p>
          <a:p>
            <a:pPr marL="0" indent="0">
              <a:buNone/>
            </a:pPr>
            <a:endParaRPr lang="en-US" sz="28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2022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66CBD-A52B-707A-1098-E389C222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8ED0-F389-0EA0-0F8D-2A550E17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 fontScale="90000"/>
          </a:bodyPr>
          <a:lstStyle/>
          <a:p>
            <a:r>
              <a:rPr lang="en-US" sz="2800" dirty="0">
                <a:latin typeface="Gill Sans MT"/>
              </a:rPr>
              <a:t>(4.1)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C09EB-169F-23E1-595F-3F2EBCB1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u="sng" dirty="0">
                <a:solidFill>
                  <a:srgbClr val="002060"/>
                </a:solidFill>
              </a:rPr>
              <a:t>Network security </a:t>
            </a:r>
            <a:r>
              <a:rPr lang="en-US" sz="2400" dirty="0"/>
              <a:t>is vital for protecting sensitive data.</a:t>
            </a:r>
          </a:p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u="sng" dirty="0">
                <a:solidFill>
                  <a:srgbClr val="002060"/>
                </a:solidFill>
              </a:rPr>
              <a:t>subnets</a:t>
            </a:r>
            <a:r>
              <a:rPr lang="en-US" sz="2400" dirty="0"/>
              <a:t> to divide networks and isolate critical data.</a:t>
            </a:r>
          </a:p>
          <a:p>
            <a:endParaRPr lang="en-US" sz="2400" dirty="0"/>
          </a:p>
          <a:p>
            <a:r>
              <a:rPr lang="en-US" sz="2400" u="sng" dirty="0">
                <a:solidFill>
                  <a:srgbClr val="002060"/>
                </a:solidFill>
              </a:rPr>
              <a:t>Firewalls</a:t>
            </a:r>
            <a:r>
              <a:rPr lang="en-US" sz="2400" dirty="0"/>
              <a:t> control traffic and block </a:t>
            </a:r>
            <a:r>
              <a:rPr lang="en-US" sz="2400" dirty="0" err="1"/>
              <a:t>unauthorised</a:t>
            </a:r>
            <a:r>
              <a:rPr lang="en-US" sz="2400" dirty="0"/>
              <a:t> access.</a:t>
            </a:r>
          </a:p>
          <a:p>
            <a:endParaRPr lang="en-US" sz="2400" dirty="0"/>
          </a:p>
          <a:p>
            <a:r>
              <a:rPr lang="en-US" sz="2400" u="sng" dirty="0">
                <a:solidFill>
                  <a:srgbClr val="002060"/>
                </a:solidFill>
              </a:rPr>
              <a:t>Wireless networks </a:t>
            </a:r>
            <a:r>
              <a:rPr lang="en-US" sz="2400" dirty="0"/>
              <a:t>must use secure encryption protocols.</a:t>
            </a:r>
          </a:p>
          <a:p>
            <a:endParaRPr lang="en-US" sz="2400" dirty="0"/>
          </a:p>
          <a:p>
            <a:r>
              <a:rPr lang="en-US" sz="2400" u="sng" dirty="0">
                <a:solidFill>
                  <a:srgbClr val="002060"/>
                </a:solidFill>
              </a:rPr>
              <a:t>Network tools and scanners </a:t>
            </a:r>
            <a:r>
              <a:rPr lang="en-US" sz="2400" dirty="0"/>
              <a:t>enhance monitoring and protection.</a:t>
            </a:r>
          </a:p>
          <a:p>
            <a:endParaRPr lang="en-US" sz="2400" dirty="0"/>
          </a:p>
          <a:p>
            <a:r>
              <a:rPr lang="en-US" sz="2400" u="sng" dirty="0">
                <a:solidFill>
                  <a:srgbClr val="002060"/>
                </a:solidFill>
              </a:rPr>
              <a:t>Network issues </a:t>
            </a:r>
            <a:r>
              <a:rPr lang="en-US" sz="2400" dirty="0"/>
              <a:t>can disrupt critical business operations—reliability is essential.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3074" name="Picture 2" descr="What Is Network Security? Basics and Types of Security for Networks">
            <a:extLst>
              <a:ext uri="{FF2B5EF4-FFF2-40B4-BE49-F238E27FC236}">
                <a16:creationId xmlns:a16="http://schemas.microsoft.com/office/drawing/2014/main" id="{1E3AB520-88FB-0417-5D2D-ED1851DCE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713" y="193975"/>
            <a:ext cx="2932407" cy="19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46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F9C17-7012-8BCB-6261-CC1689619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7AA2-4383-10D8-EFC6-63F8D7EA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 fontScale="90000"/>
          </a:bodyPr>
          <a:lstStyle/>
          <a:p>
            <a:r>
              <a:rPr lang="en-US" sz="2800" dirty="0">
                <a:latin typeface="Gill Sans MT"/>
              </a:rPr>
              <a:t>(4.1)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7B86-E681-4590-A3E2-966DEAC82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9250304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Operating systems help manage servers and support security:</a:t>
            </a:r>
          </a:p>
          <a:p>
            <a:pPr lvl="1"/>
            <a:r>
              <a:rPr lang="en-US" sz="2200" dirty="0"/>
              <a:t>Detect intrusions</a:t>
            </a:r>
          </a:p>
          <a:p>
            <a:pPr lvl="1"/>
            <a:r>
              <a:rPr lang="en-US" sz="2200" dirty="0"/>
              <a:t>Block/report </a:t>
            </a:r>
            <a:r>
              <a:rPr lang="en-US" sz="2200" dirty="0" err="1"/>
              <a:t>unauthorised</a:t>
            </a:r>
            <a:r>
              <a:rPr lang="en-US" sz="2200" dirty="0"/>
              <a:t> traffic</a:t>
            </a:r>
          </a:p>
          <a:p>
            <a:pPr lvl="1"/>
            <a:r>
              <a:rPr lang="en-US" sz="2200" dirty="0"/>
              <a:t>Prevent malware</a:t>
            </a:r>
          </a:p>
          <a:p>
            <a:pPr lvl="1"/>
            <a:r>
              <a:rPr lang="en-US" sz="2200" dirty="0"/>
              <a:t>Use vulnerability tools to find and fix weaknesses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Mobile, IoT, and embedded devices are at risk of hacking or manipulation.</a:t>
            </a:r>
          </a:p>
          <a:p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Compromised embedded devices (e.g., car airbags, pacemakers) can have severe consequences.</a:t>
            </a:r>
          </a:p>
          <a:p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Security of connected devices must be actively monitored and maintained.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4098" name="Picture 2" descr="Cardiac Pacemaker &gt; Fact Sheets &gt; Yale Medicine">
            <a:extLst>
              <a:ext uri="{FF2B5EF4-FFF2-40B4-BE49-F238E27FC236}">
                <a16:creationId xmlns:a16="http://schemas.microsoft.com/office/drawing/2014/main" id="{A4E30130-5A92-1482-E33C-EEC74275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243" y="3691156"/>
            <a:ext cx="2138456" cy="213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66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B2D43-45AB-07D2-49DD-601B60A1F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5E0B-4983-916E-334C-D1316170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(4.2) </a:t>
            </a:r>
            <a:r>
              <a:rPr lang="en-GB" sz="2500" dirty="0">
                <a:latin typeface="Gill Sans MT"/>
              </a:rPr>
              <a:t>Network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E5861-F95D-8230-9A0B-9B95CE1A1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b="1" dirty="0"/>
              <a:t>4.2.1	Network design, firewalls and intrusion detection systems</a:t>
            </a:r>
            <a:endParaRPr lang="en-ZA" b="1" dirty="0"/>
          </a:p>
          <a:p>
            <a:pPr marL="0" indent="0" algn="just">
              <a:buNone/>
            </a:pPr>
            <a:endParaRPr lang="en-GB" sz="2400" dirty="0"/>
          </a:p>
          <a:p>
            <a:r>
              <a:rPr lang="en-US" sz="2400" dirty="0"/>
              <a:t>Network security should be built into design and operations.</a:t>
            </a:r>
          </a:p>
          <a:p>
            <a:endParaRPr lang="en-US" sz="2400" dirty="0"/>
          </a:p>
          <a:p>
            <a:r>
              <a:rPr lang="en-US" sz="2400" dirty="0"/>
              <a:t>Network segmentation (subnets):</a:t>
            </a:r>
          </a:p>
          <a:p>
            <a:pPr lvl="1"/>
            <a:r>
              <a:rPr lang="en-US" sz="2200" dirty="0"/>
              <a:t>Improves monitoring and problem detection.</a:t>
            </a:r>
          </a:p>
          <a:p>
            <a:pPr lvl="1"/>
            <a:r>
              <a:rPr lang="en-US" sz="2200" dirty="0"/>
              <a:t>Controls traffic based on user role or department.</a:t>
            </a:r>
          </a:p>
          <a:p>
            <a:pPr lvl="1"/>
            <a:r>
              <a:rPr lang="en-US" sz="2200" dirty="0"/>
              <a:t>Choke points filter traffic between subnets.</a:t>
            </a:r>
          </a:p>
          <a:p>
            <a:pPr lvl="1"/>
            <a:r>
              <a:rPr lang="en-US" sz="2200" dirty="0"/>
              <a:t>Redundancies allow traffic rerouting if devices fail.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5122" name="Picture 2" descr="Dividing to Conquer: The Core Benefits of Network Segmentation — Wallarm">
            <a:extLst>
              <a:ext uri="{FF2B5EF4-FFF2-40B4-BE49-F238E27FC236}">
                <a16:creationId xmlns:a16="http://schemas.microsoft.com/office/drawing/2014/main" id="{5ABDD6BA-E834-8EC7-95C7-E6FC2AC01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7" b="9423"/>
          <a:stretch>
            <a:fillRect/>
          </a:stretch>
        </p:blipFill>
        <p:spPr bwMode="auto">
          <a:xfrm>
            <a:off x="6698609" y="4839689"/>
            <a:ext cx="5229836" cy="191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12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F22E-6196-14E2-4DC5-BF980B12F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5D2E-0A82-B445-5452-75472CB3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(4.2) </a:t>
            </a:r>
            <a:r>
              <a:rPr lang="en-GB" sz="2500" dirty="0">
                <a:latin typeface="Gill Sans MT"/>
              </a:rPr>
              <a:t>Network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A62C-8BBA-09C5-BC46-F42584B04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ZA" sz="2400" dirty="0"/>
              <a:t>Firewalls control traffic into and within networks:</a:t>
            </a:r>
          </a:p>
          <a:p>
            <a:pPr marL="0" indent="0">
              <a:buNone/>
            </a:pPr>
            <a:endParaRPr lang="en-ZA" sz="2400" dirty="0"/>
          </a:p>
          <a:p>
            <a:r>
              <a:rPr lang="en-ZA" sz="2400" dirty="0"/>
              <a:t>Packet filtering: checks packet structure.</a:t>
            </a:r>
          </a:p>
          <a:p>
            <a:r>
              <a:rPr lang="en-ZA" sz="2400" dirty="0"/>
              <a:t>Stateful firewall: allows only valid connections.</a:t>
            </a:r>
          </a:p>
          <a:p>
            <a:r>
              <a:rPr lang="en-ZA" sz="2400" dirty="0"/>
              <a:t>Deep packet inspection: examines packet content.</a:t>
            </a:r>
          </a:p>
          <a:p>
            <a:r>
              <a:rPr lang="en-ZA" sz="2400" dirty="0"/>
              <a:t>Proxy servers: log traffic, block spam/malware.</a:t>
            </a:r>
          </a:p>
          <a:p>
            <a:r>
              <a:rPr lang="en-ZA" sz="2400" dirty="0"/>
              <a:t>DMZ: adds layered firewall protection for internal servers (see Andress, 2019:137).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6146" name="Picture 2" descr="What Is Firewall: Types, How Does It Work - DED9">
            <a:extLst>
              <a:ext uri="{FF2B5EF4-FFF2-40B4-BE49-F238E27FC236}">
                <a16:creationId xmlns:a16="http://schemas.microsoft.com/office/drawing/2014/main" id="{F8F111C0-F25C-9F9E-0992-483FE139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91" y="4513607"/>
            <a:ext cx="3719644" cy="204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4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3F63F-0D2D-AB9C-0EBD-4A9E43EC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C94A-C490-1A07-FEF3-1A6543A3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(4.2) </a:t>
            </a:r>
            <a:r>
              <a:rPr lang="en-GB" sz="2500" dirty="0">
                <a:latin typeface="Gill Sans MT"/>
              </a:rPr>
              <a:t>Network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F503-56E8-505D-436E-DA46AFD12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Intrusion Detection Systems (IDSs) </a:t>
            </a:r>
            <a:r>
              <a:rPr lang="en-US" sz="2400" dirty="0"/>
              <a:t>monitor for </a:t>
            </a:r>
            <a:r>
              <a:rPr lang="en-US" sz="2400" dirty="0" err="1"/>
              <a:t>unauthorised</a:t>
            </a:r>
            <a:r>
              <a:rPr lang="en-US" sz="2400" dirty="0"/>
              <a:t> activity: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Signature-based:</a:t>
            </a:r>
            <a:r>
              <a:rPr lang="en-US" sz="2400" dirty="0"/>
              <a:t> uses known attack patterns, but may miss new threats.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Anomaly-based: </a:t>
            </a:r>
            <a:r>
              <a:rPr lang="en-US" sz="2400" dirty="0"/>
              <a:t>detects unusual activity, but may cause false alarms.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Combining both </a:t>
            </a:r>
            <a:r>
              <a:rPr lang="en-US" sz="2400" dirty="0"/>
              <a:t>improves accuracy but can reduce network speed.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9881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A4721-0994-C6EE-7AAB-FFA962983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3099-8B43-F2E9-5D29-51E80200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sz="2500" dirty="0">
                <a:latin typeface="Gill Sans MT"/>
              </a:rPr>
              <a:t>(4.2) </a:t>
            </a:r>
            <a:r>
              <a:rPr lang="en-GB" sz="2500" dirty="0">
                <a:latin typeface="Gill Sans MT"/>
              </a:rPr>
              <a:t>Network security</a:t>
            </a:r>
            <a:endParaRPr lang="en-US" sz="2500" dirty="0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F6BD-ECB9-EEBD-BC2B-F9CECA063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3132" cy="526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b="1" dirty="0"/>
              <a:t>4.2.2	VPNs and wireless networks</a:t>
            </a:r>
            <a:endParaRPr lang="en-ZA" b="1" dirty="0"/>
          </a:p>
          <a:p>
            <a:pPr marL="0" indent="0" algn="just">
              <a:buNone/>
            </a:pPr>
            <a:endParaRPr lang="en-GB" sz="2400" dirty="0"/>
          </a:p>
          <a:p>
            <a:r>
              <a:rPr lang="en-ZA" sz="2400" dirty="0"/>
              <a:t>Encrypt sensitive data before sending over wired or wireless networks.</a:t>
            </a:r>
          </a:p>
          <a:p>
            <a:endParaRPr lang="en-ZA" sz="2400" dirty="0"/>
          </a:p>
          <a:p>
            <a:r>
              <a:rPr lang="en-ZA" sz="2400" dirty="0"/>
              <a:t>A VPN creates an encrypted tunnel between a client and a VPN server.</a:t>
            </a:r>
          </a:p>
          <a:p>
            <a:endParaRPr lang="en-ZA" sz="2400" dirty="0"/>
          </a:p>
          <a:p>
            <a:r>
              <a:rPr lang="en-ZA" sz="2400" dirty="0"/>
              <a:t>VPNs help protect or anonymise traffic over insecure networks.</a:t>
            </a:r>
          </a:p>
          <a:p>
            <a:endParaRPr lang="en-ZA" sz="2400" dirty="0"/>
          </a:p>
          <a:p>
            <a:r>
              <a:rPr lang="en-ZA" sz="2400" dirty="0"/>
              <a:t>Public Wi-Fi poses risks due to lack of encryption or shared passwords.</a:t>
            </a:r>
          </a:p>
          <a:p>
            <a:endParaRPr lang="en-ZA" sz="2400" dirty="0"/>
          </a:p>
          <a:p>
            <a:r>
              <a:rPr lang="en-ZA" sz="2400" dirty="0"/>
              <a:t>SSH protocol (see Andress, 2019: Ch. 13) secures communications effectively.</a:t>
            </a:r>
          </a:p>
          <a:p>
            <a:pPr marL="0" indent="0" algn="just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7172" name="Picture 4" descr="What is a VPN? How It Works, Types, and Benefits of VPNs">
            <a:extLst>
              <a:ext uri="{FF2B5EF4-FFF2-40B4-BE49-F238E27FC236}">
                <a16:creationId xmlns:a16="http://schemas.microsoft.com/office/drawing/2014/main" id="{47D93830-34D7-6355-9DC6-B85055CBB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95"/>
          <a:stretch>
            <a:fillRect/>
          </a:stretch>
        </p:blipFill>
        <p:spPr bwMode="auto">
          <a:xfrm>
            <a:off x="8422547" y="193975"/>
            <a:ext cx="3547320" cy="15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01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Wte7FFFa"/>
  <p:tag name="ARTICULATE_PROJECT_OPEN" val="0"/>
  <p:tag name="ARTICULATE_DESIGN_ID_WHITE VIDEO BOX" val="5d6qpBLd"/>
  <p:tag name="ARTICULATE_SLIDE_THUMBNAIL_REFRESH" val="1"/>
  <p:tag name="ARTICULATE_SLIDE_COUNT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White Video 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X template for recordings 22-05-20" id="{921E9A64-9EE8-41E5-B16D-75918ADC9A75}" vid="{93481CF0-EFEC-407E-B05B-10CF0C39BF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29e309-5067-420f-889f-e44dba4a11cd" xsi:nil="true"/>
    <lcf76f155ced4ddcb4097134ff3c332f xmlns="1acd542e-fec4-464b-a0b9-883f33ef757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45D3D289A6AA4A916B83A0E0727C46" ma:contentTypeVersion="17" ma:contentTypeDescription="Create a new document." ma:contentTypeScope="" ma:versionID="84e5ece7158e8e8306e9fbba08fd611c">
  <xsd:schema xmlns:xsd="http://www.w3.org/2001/XMLSchema" xmlns:xs="http://www.w3.org/2001/XMLSchema" xmlns:p="http://schemas.microsoft.com/office/2006/metadata/properties" xmlns:ns2="1acd542e-fec4-464b-a0b9-883f33ef757b" xmlns:ns3="0b29e309-5067-420f-889f-e44dba4a11cd" targetNamespace="http://schemas.microsoft.com/office/2006/metadata/properties" ma:root="true" ma:fieldsID="67e9d2fcb65732f760be310008c857af" ns2:_="" ns3:_="">
    <xsd:import namespace="1acd542e-fec4-464b-a0b9-883f33ef757b"/>
    <xsd:import namespace="0b29e309-5067-420f-889f-e44dba4a11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d542e-fec4-464b-a0b9-883f33ef7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038f4db-6faf-4b53-8a05-2b4e7a76ec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29e309-5067-420f-889f-e44dba4a11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0ba2019-a0a6-437f-ae6b-c9df9d15834b}" ma:internalName="TaxCatchAll" ma:showField="CatchAllData" ma:web="0b29e309-5067-420f-889f-e44dba4a11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13D81B-942C-496C-A014-1F2FF2DCFE2F}">
  <ds:schemaRefs>
    <ds:schemaRef ds:uri="0b29e309-5067-420f-889f-e44dba4a11cd"/>
    <ds:schemaRef ds:uri="1acd542e-fec4-464b-a0b9-883f33ef757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49A2F2-ED9F-4981-AECB-763E6E233A31}">
  <ds:schemaRefs>
    <ds:schemaRef ds:uri="0b29e309-5067-420f-889f-e44dba4a11cd"/>
    <ds:schemaRef ds:uri="1acd542e-fec4-464b-a0b9-883f33ef7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0EFFDE1-1B60-4745-8B4D-AE611BB3A2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1321</Words>
  <Application>Microsoft Office PowerPoint</Application>
  <PresentationFormat>Widescreen</PresentationFormat>
  <Paragraphs>190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Arial</vt:lpstr>
      <vt:lpstr>Gill Sans MT</vt:lpstr>
      <vt:lpstr>White Video box</vt:lpstr>
      <vt:lpstr>ISP152 – Topic 4:  Network and Operating System security</vt:lpstr>
      <vt:lpstr>Module Outcomes</vt:lpstr>
      <vt:lpstr>(4.1) Introduction</vt:lpstr>
      <vt:lpstr>(4.1) Introduction</vt:lpstr>
      <vt:lpstr>(4.1) Introduction</vt:lpstr>
      <vt:lpstr>(4.2) Network security</vt:lpstr>
      <vt:lpstr>(4.2) Network security</vt:lpstr>
      <vt:lpstr>(4.2) Network security</vt:lpstr>
      <vt:lpstr>(4.2) Network security</vt:lpstr>
      <vt:lpstr>(4.2) Network security</vt:lpstr>
      <vt:lpstr>(4.2) Network security</vt:lpstr>
      <vt:lpstr>(4.2) Network security</vt:lpstr>
      <vt:lpstr>(4.3) Operating system security</vt:lpstr>
      <vt:lpstr>(4.3) Operating system security</vt:lpstr>
      <vt:lpstr>(4.3) Operating system security</vt:lpstr>
      <vt:lpstr>(4.3) Operating system security</vt:lpstr>
      <vt:lpstr>(4.3) Operating system security</vt:lpstr>
      <vt:lpstr>(4.4) Security for mobile, embedded and IoT devices</vt:lpstr>
      <vt:lpstr>(4.4) Security for mobile, embedded and IoT devices</vt:lpstr>
      <vt:lpstr>(4.4) Security for mobile, embedded and IoT devices</vt:lpstr>
      <vt:lpstr>(4.4) Security for mobile, embedded and IoT devices</vt:lpstr>
      <vt:lpstr>(4.4) Security for mobile, embedded and IoT devices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Sykes, Debbie (Ms) - Delta</dc:creator>
  <cp:lastModifiedBy>Sonja Visagie (STADIO - Centurion)</cp:lastModifiedBy>
  <cp:revision>652</cp:revision>
  <dcterms:created xsi:type="dcterms:W3CDTF">2021-02-17T07:10:33Z</dcterms:created>
  <dcterms:modified xsi:type="dcterms:W3CDTF">2025-07-28T08:24:14Z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C5361F15-C82A-40D1-A4E6-5713AE67191D</vt:lpwstr>
  </property>
  <property fmtid="{D5CDD505-2E9C-101B-9397-08002B2CF9AE}" pid="3" name="ArticulatePath">
    <vt:lpwstr>Presentation1</vt:lpwstr>
  </property>
  <property fmtid="{D5CDD505-2E9C-101B-9397-08002B2CF9AE}" pid="4" name="ContentTypeId">
    <vt:lpwstr>0x010100CA45D3D289A6AA4A916B83A0E0727C46</vt:lpwstr>
  </property>
</Properties>
</file>